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notesMasterIdLst>
    <p:notesMasterId r:id="rId13"/>
  </p:notesMasterIdLst>
  <p:sldIdLst>
    <p:sldId id="256" r:id="rId2"/>
    <p:sldId id="267" r:id="rId3"/>
    <p:sldId id="263" r:id="rId4"/>
    <p:sldId id="264" r:id="rId5"/>
    <p:sldId id="265" r:id="rId6"/>
    <p:sldId id="266" r:id="rId7"/>
    <p:sldId id="275" r:id="rId8"/>
    <p:sldId id="269" r:id="rId9"/>
    <p:sldId id="276" r:id="rId10"/>
    <p:sldId id="277" r:id="rId11"/>
    <p:sldId id="27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74091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105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B8E279-6497-412D-9A69-0A2F41F54F43}" type="datetimeFigureOut">
              <a:rPr lang="en-AU" smtClean="0"/>
              <a:t>3/03/2022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5F7348-245C-4871-9440-36BA586B942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2113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You should be able to find lots of examples of conduction here, and two examples of forced convection. Ironically, radiation is the least important form of heat transfer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5F7348-245C-4871-9440-36BA586B942F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351009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Note that Gay-Lussac’s law assumes a constant volume and mass.</a:t>
            </a:r>
          </a:p>
          <a:p>
            <a:r>
              <a:rPr lang="en-AU" dirty="0"/>
              <a:t>Why is latent heat important in this process?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5F7348-245C-4871-9440-36BA586B942F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572986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Another example of latent heat being very useful!</a:t>
            </a:r>
          </a:p>
          <a:p>
            <a:r>
              <a:rPr lang="en-AU" dirty="0"/>
              <a:t>Why doesn’t evaporative air conditioning work as well on humid days?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5F7348-245C-4871-9440-36BA586B942F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086046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Note that double glazing does nothing to protect you from heating by radiation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5F7348-245C-4871-9440-36BA586B942F}" type="slidenum">
              <a:rPr lang="en-AU" smtClean="0"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706972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5F7348-245C-4871-9440-36BA586B942F}" type="slidenum">
              <a:rPr lang="en-AU" smtClean="0"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531205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5F7348-245C-4871-9440-36BA586B942F}" type="slidenum">
              <a:rPr lang="en-AU" smtClean="0"/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8725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D273E-1535-47FF-BB37-9F9FFE80BDD6}" type="datetimeFigureOut">
              <a:rPr lang="en-AU" smtClean="0"/>
              <a:t>3/03/2022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555C1-0FF7-4FF7-8F82-A5676D638822}" type="slidenum">
              <a:rPr lang="en-AU" smtClean="0"/>
              <a:t>‹#›</a:t>
            </a:fld>
            <a:endParaRPr lang="en-A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4559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D273E-1535-47FF-BB37-9F9FFE80BDD6}" type="datetimeFigureOut">
              <a:rPr lang="en-AU" smtClean="0"/>
              <a:t>3/03/2022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555C1-0FF7-4FF7-8F82-A5676D63882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89022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D273E-1535-47FF-BB37-9F9FFE80BDD6}" type="datetimeFigureOut">
              <a:rPr lang="en-AU" smtClean="0"/>
              <a:t>3/03/2022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555C1-0FF7-4FF7-8F82-A5676D63882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89516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D273E-1535-47FF-BB37-9F9FFE80BDD6}" type="datetimeFigureOut">
              <a:rPr lang="en-AU" smtClean="0"/>
              <a:t>3/03/2022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555C1-0FF7-4FF7-8F82-A5676D63882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02152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D273E-1535-47FF-BB37-9F9FFE80BDD6}" type="datetimeFigureOut">
              <a:rPr lang="en-AU" smtClean="0"/>
              <a:t>3/03/2022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555C1-0FF7-4FF7-8F82-A5676D638822}" type="slidenum">
              <a:rPr lang="en-AU" smtClean="0"/>
              <a:t>‹#›</a:t>
            </a:fld>
            <a:endParaRPr lang="en-A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0221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D273E-1535-47FF-BB37-9F9FFE80BDD6}" type="datetimeFigureOut">
              <a:rPr lang="en-AU" smtClean="0"/>
              <a:t>3/03/2022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555C1-0FF7-4FF7-8F82-A5676D63882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97005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D273E-1535-47FF-BB37-9F9FFE80BDD6}" type="datetimeFigureOut">
              <a:rPr lang="en-AU" smtClean="0"/>
              <a:t>3/03/2022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555C1-0FF7-4FF7-8F82-A5676D63882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67696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D273E-1535-47FF-BB37-9F9FFE80BDD6}" type="datetimeFigureOut">
              <a:rPr lang="en-AU" smtClean="0"/>
              <a:t>3/03/2022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555C1-0FF7-4FF7-8F82-A5676D63882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38927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D273E-1535-47FF-BB37-9F9FFE80BDD6}" type="datetimeFigureOut">
              <a:rPr lang="en-AU" smtClean="0"/>
              <a:t>3/03/2022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555C1-0FF7-4FF7-8F82-A5676D63882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22218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09D273E-1535-47FF-BB37-9F9FFE80BDD6}" type="datetimeFigureOut">
              <a:rPr lang="en-AU" smtClean="0"/>
              <a:t>3/03/2022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BD555C1-0FF7-4FF7-8F82-A5676D63882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93371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D273E-1535-47FF-BB37-9F9FFE80BDD6}" type="datetimeFigureOut">
              <a:rPr lang="en-AU" smtClean="0"/>
              <a:t>3/03/2022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555C1-0FF7-4FF7-8F82-A5676D63882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09709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09D273E-1535-47FF-BB37-9F9FFE80BDD6}" type="datetimeFigureOut">
              <a:rPr lang="en-AU" smtClean="0"/>
              <a:t>3/03/2022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BD555C1-0FF7-4FF7-8F82-A5676D638822}" type="slidenum">
              <a:rPr lang="en-AU" smtClean="0"/>
              <a:t>‹#›</a:t>
            </a:fld>
            <a:endParaRPr lang="en-A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5777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Heating and Cooling Systems</a:t>
            </a:r>
          </a:p>
        </p:txBody>
      </p:sp>
    </p:spTree>
    <p:extLst>
      <p:ext uri="{BB962C8B-B14F-4D97-AF65-F5344CB8AC3E}">
        <p14:creationId xmlns:p14="http://schemas.microsoft.com/office/powerpoint/2010/main" val="21746238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Passive Solar House Design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8064" y="2036867"/>
            <a:ext cx="5590034" cy="3142602"/>
          </a:xfrm>
        </p:spPr>
      </p:pic>
      <p:sp>
        <p:nvSpPr>
          <p:cNvPr id="3" name="TextBox 2"/>
          <p:cNvSpPr txBox="1"/>
          <p:nvPr/>
        </p:nvSpPr>
        <p:spPr>
          <a:xfrm>
            <a:off x="668005" y="2376345"/>
            <a:ext cx="594005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There are a number of ways that the design of a house can help with heat transfer: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b="1" dirty="0"/>
              <a:t>Shade</a:t>
            </a:r>
            <a:r>
              <a:rPr lang="en-AU" dirty="0"/>
              <a:t>: trees and other sources of shade can prevent sunlight entering a house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dirty="0"/>
              <a:t>Deciduous trees are especially useful since they lose their leaves in the colder months.</a:t>
            </a:r>
          </a:p>
        </p:txBody>
      </p:sp>
    </p:spTree>
    <p:extLst>
      <p:ext uri="{BB962C8B-B14F-4D97-AF65-F5344CB8AC3E}">
        <p14:creationId xmlns:p14="http://schemas.microsoft.com/office/powerpoint/2010/main" val="3972123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Passive Solar House Design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8064" y="2036867"/>
            <a:ext cx="5590034" cy="3142602"/>
          </a:xfrm>
        </p:spPr>
      </p:pic>
      <p:sp>
        <p:nvSpPr>
          <p:cNvPr id="3" name="TextBox 2"/>
          <p:cNvSpPr txBox="1"/>
          <p:nvPr/>
        </p:nvSpPr>
        <p:spPr>
          <a:xfrm>
            <a:off x="668005" y="2376345"/>
            <a:ext cx="594005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There are a number of ways that the design of a house can help with heat transfer: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b="1" dirty="0"/>
              <a:t>Thermal mass</a:t>
            </a:r>
            <a:r>
              <a:rPr lang="en-AU" dirty="0"/>
              <a:t>: describes a material’s ability to absorb, store and release heat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dirty="0"/>
              <a:t>Materials with high thermal mass (e.g. brick, stone, concrete) are helpful in summer, since they absorb lots of heat before releasing it slowly into the house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dirty="0"/>
              <a:t>In winter, these materials absorb heat during the day and release it at night, keeping the house warm</a:t>
            </a:r>
          </a:p>
        </p:txBody>
      </p:sp>
    </p:spTree>
    <p:extLst>
      <p:ext uri="{BB962C8B-B14F-4D97-AF65-F5344CB8AC3E}">
        <p14:creationId xmlns:p14="http://schemas.microsoft.com/office/powerpoint/2010/main" val="879574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Engine Cooling in Cars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1056" y="2080671"/>
            <a:ext cx="580397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/>
              <a:t>A petrol vehicle only converts 12-30% of the chemical energy stored in its fuel into kinetic energy in the wheels.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/>
              <a:t>The rest is converted into other forms of energy – mostly heat. Excess heat must be removed to prevent damage to the engine.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/>
              <a:t>A car’s cooling system consists of: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dirty="0"/>
              <a:t>A </a:t>
            </a:r>
            <a:r>
              <a:rPr lang="en-AU" b="1" dirty="0"/>
              <a:t>pump</a:t>
            </a:r>
            <a:r>
              <a:rPr lang="en-AU" dirty="0"/>
              <a:t>: this pushes coolant around the engine.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dirty="0"/>
              <a:t>A </a:t>
            </a:r>
            <a:r>
              <a:rPr lang="en-AU" b="1" dirty="0"/>
              <a:t>thermostat</a:t>
            </a:r>
            <a:r>
              <a:rPr lang="en-AU" dirty="0"/>
              <a:t>: this releases coolant into the radiator once it reaches a high temperature.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dirty="0"/>
              <a:t>A </a:t>
            </a:r>
            <a:r>
              <a:rPr lang="en-AU" b="1" dirty="0"/>
              <a:t>radiator</a:t>
            </a:r>
            <a:r>
              <a:rPr lang="en-AU" dirty="0"/>
              <a:t>: this is a set of tubes surrounded by thin pieces of metal called </a:t>
            </a:r>
            <a:r>
              <a:rPr lang="en-AU" b="1" dirty="0"/>
              <a:t>radiator fins</a:t>
            </a:r>
            <a:r>
              <a:rPr lang="en-AU" dirty="0"/>
              <a:t>. Heat from the coolant is transferred to the fins, which then transfer it to the air moving past them.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dirty="0"/>
              <a:t>A </a:t>
            </a:r>
            <a:r>
              <a:rPr lang="en-AU" b="1" dirty="0"/>
              <a:t>fan</a:t>
            </a:r>
            <a:r>
              <a:rPr lang="en-AU" dirty="0"/>
              <a:t>: this pulls air through the radiator as required to increase the rate of cooling.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177C57B9-7D8C-4020-8B5D-84B72317A3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9741" y="0"/>
            <a:ext cx="5422259" cy="3614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97072F9D-32F0-4BB9-AA00-CE0E741D67B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50" r="16855" b="5028"/>
          <a:stretch/>
        </p:blipFill>
        <p:spPr bwMode="auto">
          <a:xfrm>
            <a:off x="7751198" y="3617319"/>
            <a:ext cx="3484636" cy="3240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1616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Heat Pumps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0627" y="2124474"/>
            <a:ext cx="729343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000" dirty="0"/>
              <a:t>Heat usually flows from hot objects to cold objects. Heat pumps allow the opposite: the movement of energy from a cold place to a warmer place.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2000" dirty="0"/>
              <a:t>A </a:t>
            </a:r>
            <a:r>
              <a:rPr lang="en-AU" sz="2000" b="1" dirty="0"/>
              <a:t>compressor</a:t>
            </a:r>
            <a:r>
              <a:rPr lang="en-AU" sz="2000" dirty="0"/>
              <a:t> pressurises a gas called </a:t>
            </a:r>
            <a:r>
              <a:rPr lang="en-AU" sz="2000" b="1" dirty="0"/>
              <a:t>refrigerant</a:t>
            </a:r>
            <a:r>
              <a:rPr lang="en-AU" sz="2000" dirty="0"/>
              <a:t>, driving up its temperature.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2000" dirty="0"/>
              <a:t>The refrigerant travels through a set of tubes called a </a:t>
            </a:r>
            <a:r>
              <a:rPr lang="en-AU" sz="2000" b="1" dirty="0"/>
              <a:t>condenser</a:t>
            </a:r>
            <a:r>
              <a:rPr lang="en-AU" sz="2000" dirty="0"/>
              <a:t>, where it releases heat to its surroundings and condenses into a liquid.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2000" dirty="0"/>
              <a:t>The refrigerant is depressurised by an </a:t>
            </a:r>
            <a:r>
              <a:rPr lang="en-AU" sz="2000" b="1" dirty="0"/>
              <a:t>expansion valve</a:t>
            </a:r>
            <a:r>
              <a:rPr lang="en-AU" sz="2000" dirty="0"/>
              <a:t>, which causes it to cool down.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2000" dirty="0"/>
              <a:t>The now-cool refrigerant travels through an </a:t>
            </a:r>
            <a:r>
              <a:rPr lang="en-AU" sz="2000" b="1" dirty="0"/>
              <a:t>evaporator</a:t>
            </a:r>
            <a:r>
              <a:rPr lang="en-AU" sz="2000" dirty="0"/>
              <a:t>, absorbing heat from its surroundings and turning into a gas as it does so. It then re-enters the compressor and the cycle repeats.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92C89131-BA66-472C-9E5F-89CAF7E86A4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72" t="13312" r="13957" b="19287"/>
          <a:stretch/>
        </p:blipFill>
        <p:spPr bwMode="auto">
          <a:xfrm>
            <a:off x="7934063" y="2124474"/>
            <a:ext cx="4257937" cy="2692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7E8CAC4-2279-41F6-BF9C-0FC94A7AEFB6}"/>
                  </a:ext>
                </a:extLst>
              </p:cNvPr>
              <p:cNvSpPr txBox="1"/>
              <p:nvPr/>
            </p:nvSpPr>
            <p:spPr>
              <a:xfrm>
                <a:off x="8052845" y="4836692"/>
                <a:ext cx="4020373" cy="1477328"/>
              </a:xfrm>
              <a:prstGeom prst="rect">
                <a:avLst/>
              </a:prstGeom>
              <a:noFill/>
              <a:ln>
                <a:solidFill>
                  <a:srgbClr val="47409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AU" dirty="0"/>
                  <a:t>Gay-Lussac’s Law: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A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∝</m:t>
                      </m:r>
                      <m:r>
                        <a:rPr lang="en-A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en-AU" dirty="0"/>
              </a:p>
              <a:p>
                <a:pPr algn="ctr"/>
                <a:r>
                  <a:rPr lang="en-AU" dirty="0"/>
                  <a:t>(pressure is proportional to temperature: as the pressure of a gas increases, </a:t>
                </a:r>
                <a:br>
                  <a:rPr lang="en-AU" dirty="0"/>
                </a:br>
                <a:r>
                  <a:rPr lang="en-AU" dirty="0"/>
                  <a:t>its temperature does too)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7E8CAC4-2279-41F6-BF9C-0FC94A7AEF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2845" y="4836692"/>
                <a:ext cx="4020373" cy="1477328"/>
              </a:xfrm>
              <a:prstGeom prst="rect">
                <a:avLst/>
              </a:prstGeom>
              <a:blipFill>
                <a:blip r:embed="rId4"/>
                <a:stretch>
                  <a:fillRect l="-1057" t="-1633" r="-1964" b="-4898"/>
                </a:stretch>
              </a:blipFill>
              <a:ln>
                <a:solidFill>
                  <a:srgbClr val="474091"/>
                </a:solidFill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82152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Refrigerator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0627" y="2124474"/>
            <a:ext cx="744204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400" dirty="0"/>
              <a:t>Refrigerators use heat pumps: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sz="2400" dirty="0"/>
              <a:t>the condenser is on the back, surrounded by radiator fins (similar to a car radiator)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sz="2400" dirty="0"/>
              <a:t>the evaporator is inside the refrigerator, where it absorbs heat from the refrigerator’s contents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400" dirty="0"/>
              <a:t>Refrigerators are usually equipped with adjustable thermostats, which turn off the compressor at a set temperature.</a:t>
            </a: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0CDAB658-E47D-4376-BE50-CBA50E3512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2671" y="1378180"/>
            <a:ext cx="4109329" cy="4921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>
            <a:extLst>
              <a:ext uri="{FF2B5EF4-FFF2-40B4-BE49-F238E27FC236}">
                <a16:creationId xmlns:a16="http://schemas.microsoft.com/office/drawing/2014/main" id="{F229A4B7-CB23-4782-A13E-F7562A6348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3792" y="4838940"/>
            <a:ext cx="2111075" cy="1460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3001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Air Conditioning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0627" y="2124474"/>
            <a:ext cx="751059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err="1"/>
              <a:t>Refrigerative</a:t>
            </a:r>
            <a:r>
              <a:rPr lang="en-GB" sz="2400" dirty="0"/>
              <a:t> air conditioners also rely on heat pumps: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/>
              <a:t>the condenser is outside, where fins and a fan assist with heat transfer to the air (similar to a car radiator)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/>
              <a:t>the evaporator is inside, where it absorbs heat from the air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The cooled air is blown into the room by </a:t>
            </a:r>
            <a:br>
              <a:rPr lang="en-GB" sz="2400" dirty="0"/>
            </a:br>
            <a:r>
              <a:rPr lang="en-GB" sz="2400" dirty="0"/>
              <a:t>another fan.</a:t>
            </a:r>
            <a:endParaRPr lang="en-AU" sz="2400" dirty="0"/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A46DA1C2-62D2-43E0-8443-95D2C6E48E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250" y="3663995"/>
            <a:ext cx="600075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DB00D65-0549-4154-BF2B-AA38437FF446}"/>
              </a:ext>
            </a:extLst>
          </p:cNvPr>
          <p:cNvSpPr txBox="1"/>
          <p:nvPr/>
        </p:nvSpPr>
        <p:spPr>
          <a:xfrm>
            <a:off x="10552900" y="5998275"/>
            <a:ext cx="163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(xfer = transfer)</a:t>
            </a:r>
          </a:p>
        </p:txBody>
      </p:sp>
      <p:pic>
        <p:nvPicPr>
          <p:cNvPr id="4100" name="Picture 4">
            <a:extLst>
              <a:ext uri="{FF2B5EF4-FFF2-40B4-BE49-F238E27FC236}">
                <a16:creationId xmlns:a16="http://schemas.microsoft.com/office/drawing/2014/main" id="{DACC1F17-9478-47A4-85B9-7E9AE2EE9E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8554" y="863245"/>
            <a:ext cx="4043446" cy="2697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0108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Evaporative Air Conditioning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0627" y="2124474"/>
            <a:ext cx="751059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Evaporative air conditioners cool a room by using the cooling effect of evaporating water.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/>
              <a:t>air is forced through a wet filter pad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/>
              <a:t>heat from the air is absorbed as the water in the pad evaporates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/>
              <a:t>the cooled air is forced into the room </a:t>
            </a:r>
            <a:br>
              <a:rPr lang="en-GB" sz="2400" dirty="0"/>
            </a:br>
            <a:r>
              <a:rPr lang="en-GB" sz="2400" dirty="0"/>
              <a:t>by a fan</a:t>
            </a:r>
            <a:endParaRPr lang="en-AU" sz="2400" dirty="0"/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D68E0B2E-2E67-474F-944C-7288A41F3B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1088" y="3785488"/>
            <a:ext cx="5880911" cy="3072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0197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Passive Solar House Design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8064" y="2036867"/>
            <a:ext cx="5590034" cy="3142602"/>
          </a:xfrm>
        </p:spPr>
      </p:pic>
      <p:sp>
        <p:nvSpPr>
          <p:cNvPr id="3" name="TextBox 2"/>
          <p:cNvSpPr txBox="1"/>
          <p:nvPr/>
        </p:nvSpPr>
        <p:spPr>
          <a:xfrm>
            <a:off x="668005" y="2376345"/>
            <a:ext cx="594005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There are a number of ways that the design of a house can help with heat transfer: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b="1" dirty="0"/>
              <a:t>Positioning of the building</a:t>
            </a:r>
            <a:r>
              <a:rPr lang="en-AU" dirty="0"/>
              <a:t>: the longest side of the building should be facing north (in the southern hemisphere)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dirty="0"/>
              <a:t>Have plenty of windows on this side to allow winter sun in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dirty="0"/>
              <a:t>Have large eaves (the parts of the roof that overhang the building) to block the summer sun</a:t>
            </a:r>
          </a:p>
        </p:txBody>
      </p:sp>
    </p:spTree>
    <p:extLst>
      <p:ext uri="{BB962C8B-B14F-4D97-AF65-F5344CB8AC3E}">
        <p14:creationId xmlns:p14="http://schemas.microsoft.com/office/powerpoint/2010/main" val="2099409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Passive Solar House Design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8064" y="2036867"/>
            <a:ext cx="5590034" cy="3142602"/>
          </a:xfrm>
        </p:spPr>
      </p:pic>
      <p:sp>
        <p:nvSpPr>
          <p:cNvPr id="3" name="TextBox 2"/>
          <p:cNvSpPr txBox="1"/>
          <p:nvPr/>
        </p:nvSpPr>
        <p:spPr>
          <a:xfrm>
            <a:off x="668005" y="2376345"/>
            <a:ext cx="594005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There are a number of ways that the design of a house can help with heat transfer: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b="1" dirty="0"/>
              <a:t>Positioning of rooms</a:t>
            </a:r>
            <a:r>
              <a:rPr lang="en-AU" dirty="0"/>
              <a:t>: place rooms that are used during the day (e.g. living room, dining room) in the north end of the house to make the most of the winter sun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dirty="0"/>
              <a:t>Bedrooms can be placed in the southern end where they will stay cool during summer</a:t>
            </a:r>
          </a:p>
        </p:txBody>
      </p:sp>
    </p:spTree>
    <p:extLst>
      <p:ext uri="{BB962C8B-B14F-4D97-AF65-F5344CB8AC3E}">
        <p14:creationId xmlns:p14="http://schemas.microsoft.com/office/powerpoint/2010/main" val="682909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Passive Solar House Design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8064" y="2036867"/>
            <a:ext cx="5590034" cy="3142602"/>
          </a:xfrm>
        </p:spPr>
      </p:pic>
      <p:sp>
        <p:nvSpPr>
          <p:cNvPr id="3" name="TextBox 2"/>
          <p:cNvSpPr txBox="1"/>
          <p:nvPr/>
        </p:nvSpPr>
        <p:spPr>
          <a:xfrm>
            <a:off x="668005" y="2376345"/>
            <a:ext cx="594005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There are a number of ways that the design of a house can help with heat transfer: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b="1" dirty="0"/>
              <a:t>Insulation</a:t>
            </a:r>
            <a:r>
              <a:rPr lang="en-AU" dirty="0"/>
              <a:t>: houses (and other buildings) can be insulated in a number of ways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dirty="0"/>
              <a:t>Double glazed windows are made of two glass panels with a pocket of air in between – since air is a poor conductor of heat, this slows down the flow of heat into the house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dirty="0"/>
              <a:t>Double brick walls work on the same principle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dirty="0"/>
              <a:t>Fibreglass insulation in the walls and ceiling has a similar effect</a:t>
            </a:r>
          </a:p>
        </p:txBody>
      </p:sp>
    </p:spTree>
    <p:extLst>
      <p:ext uri="{BB962C8B-B14F-4D97-AF65-F5344CB8AC3E}">
        <p14:creationId xmlns:p14="http://schemas.microsoft.com/office/powerpoint/2010/main" val="3149509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etrospect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957</TotalTime>
  <Words>940</Words>
  <Application>Microsoft Office PowerPoint</Application>
  <PresentationFormat>Widescreen</PresentationFormat>
  <Paragraphs>70</Paragraphs>
  <Slides>11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Retrospect</vt:lpstr>
      <vt:lpstr>Heating and Cooling Systems</vt:lpstr>
      <vt:lpstr>Engine Cooling in Cars</vt:lpstr>
      <vt:lpstr>Heat Pumps</vt:lpstr>
      <vt:lpstr>Refrigerator</vt:lpstr>
      <vt:lpstr>Air Conditioning</vt:lpstr>
      <vt:lpstr>Evaporative Air Conditioning</vt:lpstr>
      <vt:lpstr>Passive Solar House Design</vt:lpstr>
      <vt:lpstr>Passive Solar House Design</vt:lpstr>
      <vt:lpstr>Passive Solar House Design</vt:lpstr>
      <vt:lpstr>Passive Solar House Design</vt:lpstr>
      <vt:lpstr>Passive Solar House Design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Heating and cooling systems</dc:title>
  <dc:creator>teacher</dc:creator>
  <cp:lastModifiedBy>AXTENS Nathan [Harrisdale Senior High School]</cp:lastModifiedBy>
  <cp:revision>17</cp:revision>
  <dcterms:created xsi:type="dcterms:W3CDTF">2021-03-04T15:02:55Z</dcterms:created>
  <dcterms:modified xsi:type="dcterms:W3CDTF">2022-03-03T04:35:10Z</dcterms:modified>
</cp:coreProperties>
</file>